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12192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7396">
          <p15:clr>
            <a:srgbClr val="9AA0A6"/>
          </p15:clr>
        </p15:guide>
        <p15:guide id="2" orient="horz" pos="4228">
          <p15:clr>
            <a:srgbClr val="9AA0A6"/>
          </p15:clr>
        </p15:guide>
        <p15:guide id="3" orient="horz" pos="964">
          <p15:clr>
            <a:srgbClr val="9AA0A6"/>
          </p15:clr>
        </p15:guide>
        <p15:guide id="4" pos="283">
          <p15:clr>
            <a:srgbClr val="9AA0A6"/>
          </p15:clr>
        </p15:guide>
        <p15:guide id="5" pos="379">
          <p15:clr>
            <a:srgbClr val="9AA0A6"/>
          </p15:clr>
        </p15:guide>
        <p15:guide id="6" orient="horz" pos="1191">
          <p15:clr>
            <a:srgbClr val="9AA0A6"/>
          </p15:clr>
        </p15:guide>
        <p15:guide id="7" pos="384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396"/>
        <p:guide pos="4228" orient="horz"/>
        <p:guide pos="964" orient="horz"/>
        <p:guide pos="283"/>
        <p:guide pos="379"/>
        <p:guide pos="1191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0befd3820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50befd3820_1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ee17fdab6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5ee17fdab6_1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</a:t>
            </a:r>
            <a:endParaRPr/>
          </a:p>
        </p:txBody>
      </p:sp>
      <p:sp>
        <p:nvSpPr>
          <p:cNvPr id="129" name="Google Shape;12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ee17fdab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</a:t>
            </a:r>
            <a:endParaRPr/>
          </a:p>
        </p:txBody>
      </p:sp>
      <p:sp>
        <p:nvSpPr>
          <p:cNvPr id="136" name="Google Shape;136;g5ee17fdab6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ee17fdab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5ee17fdab6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972600" y="1763267"/>
            <a:ext cx="10250700" cy="221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None/>
              <a:defRPr sz="5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972837" y="4230533"/>
            <a:ext cx="10250700" cy="721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972600" y="978600"/>
            <a:ext cx="10251300" cy="16596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700"/>
              <a:buNone/>
              <a:defRPr sz="107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972600" y="3030517"/>
            <a:ext cx="10251300" cy="2107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>
                <a:solidFill>
                  <a:schemeClr val="lt1"/>
                </a:solidFill>
              </a:defRPr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  <a:defRPr>
                <a:solidFill>
                  <a:schemeClr val="lt1"/>
                </a:solidFill>
              </a:defRPr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  <a:defRPr>
                <a:solidFill>
                  <a:schemeClr val="lt1"/>
                </a:solidFill>
              </a:defRPr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5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Objeto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>
            <a:off x="440286" y="614407"/>
            <a:ext cx="11309400" cy="118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 txBox="1"/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" type="body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33756" lvl="0" marL="457200" rtl="0" algn="l">
              <a:spcBef>
                <a:spcPts val="360"/>
              </a:spcBef>
              <a:spcAft>
                <a:spcPts val="0"/>
              </a:spcAft>
              <a:buSzPts val="1656"/>
              <a:buChar char="●"/>
              <a:defRPr/>
            </a:lvl1pPr>
            <a:lvl2pPr indent="-333756" lvl="1" marL="914400" rtl="0" algn="l">
              <a:spcBef>
                <a:spcPts val="600"/>
              </a:spcBef>
              <a:spcAft>
                <a:spcPts val="0"/>
              </a:spcAft>
              <a:buSzPts val="1656"/>
              <a:buChar char="○"/>
              <a:defRPr/>
            </a:lvl2pPr>
            <a:lvl3pPr indent="-333756" lvl="2" marL="1371600" rtl="0" algn="l">
              <a:spcBef>
                <a:spcPts val="600"/>
              </a:spcBef>
              <a:spcAft>
                <a:spcPts val="0"/>
              </a:spcAft>
              <a:buSzPts val="1656"/>
              <a:buChar char="■"/>
              <a:defRPr/>
            </a:lvl3pPr>
            <a:lvl4pPr indent="-333756" lvl="3" marL="1828800" rtl="0" algn="l">
              <a:spcBef>
                <a:spcPts val="600"/>
              </a:spcBef>
              <a:spcAft>
                <a:spcPts val="0"/>
              </a:spcAft>
              <a:buSzPts val="1656"/>
              <a:buChar char="●"/>
              <a:defRPr/>
            </a:lvl4pPr>
            <a:lvl5pPr indent="-333756" lvl="4" marL="2286000" rtl="0" algn="l">
              <a:spcBef>
                <a:spcPts val="600"/>
              </a:spcBef>
              <a:spcAft>
                <a:spcPts val="0"/>
              </a:spcAft>
              <a:buSzPts val="1656"/>
              <a:buChar char="○"/>
              <a:defRPr/>
            </a:lvl5pPr>
            <a:lvl6pPr indent="-333756" lvl="5" marL="2743200" rtl="0" algn="l">
              <a:spcBef>
                <a:spcPts val="600"/>
              </a:spcBef>
              <a:spcAft>
                <a:spcPts val="0"/>
              </a:spcAft>
              <a:buSzPts val="1656"/>
              <a:buChar char="■"/>
              <a:defRPr/>
            </a:lvl6pPr>
            <a:lvl7pPr indent="-333756" lvl="6" marL="3200400" rtl="0" algn="l">
              <a:spcBef>
                <a:spcPts val="600"/>
              </a:spcBef>
              <a:spcAft>
                <a:spcPts val="0"/>
              </a:spcAft>
              <a:buSzPts val="1656"/>
              <a:buChar char="●"/>
              <a:defRPr/>
            </a:lvl7pPr>
            <a:lvl8pPr indent="-333756" lvl="7" marL="3657600" rtl="0" algn="l">
              <a:spcBef>
                <a:spcPts val="600"/>
              </a:spcBef>
              <a:spcAft>
                <a:spcPts val="0"/>
              </a:spcAft>
              <a:buSzPts val="1656"/>
              <a:buChar char="○"/>
              <a:defRPr/>
            </a:lvl8pPr>
            <a:lvl9pPr indent="-333756" lvl="8" marL="4114800" rtl="0" algn="l">
              <a:spcBef>
                <a:spcPts val="600"/>
              </a:spcBef>
              <a:spcAft>
                <a:spcPts val="600"/>
              </a:spcAft>
              <a:buSzPts val="1656"/>
              <a:buChar char="■"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0" type="dt"/>
          </p:nvPr>
        </p:nvSpPr>
        <p:spPr>
          <a:xfrm>
            <a:off x="7605951" y="5956137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581192" y="5951811"/>
            <a:ext cx="6917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10558300" y="5956137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972600" y="1763267"/>
            <a:ext cx="10251300" cy="202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972600" y="1758200"/>
            <a:ext cx="102516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972600" y="2771833"/>
            <a:ext cx="102516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972434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6191471" y="2771833"/>
            <a:ext cx="5032500" cy="3014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972600" y="1758200"/>
            <a:ext cx="10251300" cy="713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973333" y="1758200"/>
            <a:ext cx="4401300" cy="1842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961633" y="3708967"/>
            <a:ext cx="4401300" cy="2130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1107036" y="5558926"/>
            <a:ext cx="994316" cy="61102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972600" y="1152400"/>
            <a:ext cx="9361500" cy="3980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1107036" y="1588427"/>
            <a:ext cx="994316" cy="61102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973333" y="1758200"/>
            <a:ext cx="4401300" cy="2249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 sz="3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966600" y="4215367"/>
            <a:ext cx="4401300" cy="1011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6898967" y="1803500"/>
            <a:ext cx="4499100" cy="40341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indent="-323850" lvl="1" marL="9144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210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210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210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2100"/>
              </a:spcBef>
              <a:spcAft>
                <a:spcPts val="210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966600" y="5830068"/>
            <a:ext cx="10263300" cy="614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Font typeface="Raleway"/>
              <a:buNone/>
              <a:defRPr b="1" sz="37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  <a:defRPr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○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1"/>
              </a:buClr>
              <a:buSzPts val="1500"/>
              <a:buFont typeface="Lato"/>
              <a:buChar char="■"/>
              <a:defRPr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381736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500979" y="1626125"/>
            <a:ext cx="5608200" cy="9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72"/>
              <a:buNone/>
            </a:pPr>
            <a:r>
              <a:rPr b="1" i="1" lang="pt-PT">
                <a:solidFill>
                  <a:srgbClr val="FFFFFF"/>
                </a:solidFill>
              </a:rPr>
              <a:t>The Teacher Planning App - Android App</a:t>
            </a:r>
            <a:endParaRPr b="1" i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</a:pPr>
            <a:r>
              <a:rPr b="1" lang="pt-PT" sz="150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Trabalho Prático Nº 1</a:t>
            </a:r>
            <a:endParaRPr b="1" i="1" sz="1500">
              <a:solidFill>
                <a:srgbClr val="FFFFFF"/>
              </a:solidFill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500987" y="4534799"/>
            <a:ext cx="4255200" cy="20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PDM - MEI6 - 2019</a:t>
            </a:r>
            <a:endParaRPr b="1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FFFFFF"/>
                </a:solidFill>
              </a:rPr>
              <a:t>Rui Oliveira - Nº 3698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FFFFFF"/>
                </a:solidFill>
              </a:rPr>
              <a:t>Tiago Silva - Nº 6130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FFFFFF"/>
                </a:solidFill>
              </a:rPr>
              <a:t>Pedro Oliveira - Nº 8684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FFFFFF"/>
                </a:solidFill>
              </a:rPr>
              <a:t>André Monteiro - Nº 16202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pt-PT">
                <a:solidFill>
                  <a:schemeClr val="lt1"/>
                </a:solidFill>
              </a:rPr>
              <a:t>OVERVIEW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526200" y="1868525"/>
            <a:ext cx="11291100" cy="484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960"/>
              </a:spcBef>
              <a:spcAft>
                <a:spcPts val="0"/>
              </a:spcAft>
              <a:buNone/>
            </a:pPr>
            <a:r>
              <a:rPr b="1" i="1" lang="pt-PT" sz="1800"/>
              <a:t>Objectivos:</a:t>
            </a:r>
            <a:endParaRPr b="1" i="1" sz="1800"/>
          </a:p>
          <a:p>
            <a:pPr indent="-289744" lvl="0" marL="763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400"/>
              <a:buChar char="●"/>
            </a:pPr>
            <a:r>
              <a:rPr lang="pt-PT" sz="1400"/>
              <a:t>Apresentar a aplicação </a:t>
            </a:r>
            <a:r>
              <a:rPr lang="pt-PT" sz="1400"/>
              <a:t>Android</a:t>
            </a:r>
            <a:r>
              <a:rPr lang="pt-PT" sz="1400"/>
              <a:t> - The Teacher Planning App</a:t>
            </a:r>
            <a:endParaRPr sz="1400"/>
          </a:p>
          <a:p>
            <a:pPr indent="-31750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PT" sz="1400"/>
              <a:t>Permite melhorar a gestão e organização da vida </a:t>
            </a:r>
            <a:r>
              <a:rPr lang="pt-PT" sz="1400"/>
              <a:t>académica</a:t>
            </a:r>
            <a:r>
              <a:rPr lang="pt-PT" sz="1400"/>
              <a:t> de um docente</a:t>
            </a:r>
            <a:endParaRPr sz="1400"/>
          </a:p>
          <a:p>
            <a:pPr indent="-31750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PT" sz="1400"/>
              <a:t>Potencia uma melhor comunicação com os estudantes </a:t>
            </a:r>
            <a:endParaRPr sz="1400"/>
          </a:p>
          <a:p>
            <a:pPr indent="-31750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pt-PT" sz="1400"/>
              <a:t>Aplicação simples e com uma boa user experience</a:t>
            </a:r>
            <a:endParaRPr sz="1400"/>
          </a:p>
          <a:p>
            <a:pPr indent="-289744" lvl="0" marL="7632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400"/>
              <a:buChar char="●"/>
            </a:pPr>
            <a:r>
              <a:rPr lang="pt-PT" sz="1400"/>
              <a:t>Desenvolver os conhecimentos e competências técnicas na plataforma Android</a:t>
            </a:r>
            <a:endParaRPr sz="1400"/>
          </a:p>
          <a:p>
            <a:pPr indent="0" lvl="0" marL="3060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960"/>
              </a:spcBef>
              <a:spcAft>
                <a:spcPts val="0"/>
              </a:spcAft>
              <a:buNone/>
            </a:pPr>
            <a:r>
              <a:rPr b="1" i="1" lang="pt-PT" sz="1800"/>
              <a:t>Etapas:</a:t>
            </a:r>
            <a:endParaRPr b="1" i="1" sz="1800"/>
          </a:p>
          <a:p>
            <a:pPr indent="-317500" lvl="0" marL="914400" rtl="0" algn="l">
              <a:spcBef>
                <a:spcPts val="960"/>
              </a:spcBef>
              <a:spcAft>
                <a:spcPts val="0"/>
              </a:spcAft>
              <a:buSzPts val="1400"/>
              <a:buChar char="●"/>
            </a:pPr>
            <a:r>
              <a:rPr lang="pt-PT" sz="1400"/>
              <a:t>Criação de mockups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 sz="1400"/>
              <a:t>Definição da arquitetura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 sz="1400"/>
              <a:t>Investigação da implementação dos serviços REST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 sz="1400"/>
              <a:t>Desenvolvimento</a:t>
            </a:r>
            <a:endParaRPr sz="1400"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PT" sz="1400"/>
              <a:t>Implementação do login via google</a:t>
            </a:r>
            <a:endParaRPr b="1"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pt-PT">
                <a:solidFill>
                  <a:srgbClr val="FFFFFF"/>
                </a:solidFill>
              </a:rPr>
              <a:t>ARQUITETURA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486975" y="2394250"/>
            <a:ext cx="7611000" cy="3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000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656"/>
              <a:buFont typeface="Lato"/>
              <a:buChar char="●"/>
            </a:pPr>
            <a:r>
              <a:rPr b="1"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Base de dados MySql  vs  REALM</a:t>
            </a:r>
            <a:endParaRPr b="1"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-"/>
            </a:pPr>
            <a:r>
              <a:rPr lang="pt-PT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Modelo de dados relacional - SQL vs NoSQL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-"/>
            </a:pPr>
            <a:r>
              <a:rPr lang="pt-PT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Experiência profissional de alguns elementos do grupo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-"/>
            </a:pPr>
            <a:r>
              <a:rPr lang="pt-PT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Facilidade em potencial futura gestão de comunicações em server-side</a:t>
            </a: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6000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656"/>
              <a:buFont typeface="Lato"/>
              <a:buChar char="●"/>
            </a:pPr>
            <a:r>
              <a:rPr b="1"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API RESTfull Webservices - Model-View-Controler</a:t>
            </a:r>
            <a:endParaRPr b="1"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8794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"/>
              <a:buChar char="●"/>
            </a:pPr>
            <a:r>
              <a:rPr b="1"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Spring Framework</a:t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2258" y="3913117"/>
            <a:ext cx="4627974" cy="198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93833" y="2182414"/>
            <a:ext cx="2546399" cy="143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80533" y="2210203"/>
            <a:ext cx="1986100" cy="1376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pt-PT">
                <a:solidFill>
                  <a:schemeClr val="lt1"/>
                </a:solidFill>
              </a:rPr>
              <a:t>ECRÃS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7450" y="1870331"/>
            <a:ext cx="2781966" cy="4837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000" y="1890006"/>
            <a:ext cx="2711788" cy="4837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35775" y="1909667"/>
            <a:ext cx="2705200" cy="4797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5602" y="1889956"/>
            <a:ext cx="2675362" cy="483734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pt-PT">
                <a:solidFill>
                  <a:schemeClr val="lt1"/>
                </a:solidFill>
              </a:rPr>
              <a:t>ECRÃS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3444" y="1890006"/>
            <a:ext cx="2739873" cy="4837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8"/>
          <p:cNvPicPr preferRelativeResize="0"/>
          <p:nvPr/>
        </p:nvPicPr>
        <p:blipFill rotWithShape="1">
          <a:blip r:embed="rId5">
            <a:alphaModFix/>
          </a:blip>
          <a:srcRect b="0" l="0" r="2799" t="0"/>
          <a:stretch/>
        </p:blipFill>
        <p:spPr>
          <a:xfrm>
            <a:off x="450003" y="1890000"/>
            <a:ext cx="2705200" cy="483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pt-PT">
                <a:solidFill>
                  <a:srgbClr val="FFFFFF"/>
                </a:solidFill>
              </a:rPr>
              <a:t>SERVIÇOS - API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2" name="Google Shape;132;p19"/>
          <p:cNvSpPr txBox="1"/>
          <p:nvPr/>
        </p:nvSpPr>
        <p:spPr>
          <a:xfrm>
            <a:off x="486975" y="2394250"/>
            <a:ext cx="5609100" cy="20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000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656"/>
              <a:buFont typeface="Lato"/>
              <a:buChar char="●"/>
            </a:pPr>
            <a:r>
              <a:rPr b="1"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Android RETROFIT2 para os pedidos HTTP RESTfull</a:t>
            </a:r>
            <a:endParaRPr b="1"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Exemplo para a criação/login 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dos utilizadores da app: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9"/>
          <p:cNvSpPr txBox="1"/>
          <p:nvPr/>
        </p:nvSpPr>
        <p:spPr>
          <a:xfrm>
            <a:off x="4791775" y="2951100"/>
            <a:ext cx="6949200" cy="3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51199" lvl="0" marL="306000" marR="0" rtl="0" algn="r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b="1"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@POST("user/createUser")</a:t>
            </a:r>
            <a:endParaRPr b="1"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marR="0" rtl="0" algn="r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Call&lt;ResponseBody&gt; createUser(@Field("username") String title,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marR="0" rtl="0" algn="r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   	                       			@Field("password") String body,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1677600" marR="0" rtl="0" algn="r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                          	           @Field("email") String email);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marR="0" rtl="0" algn="r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marR="0" rtl="0" algn="r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marR="0" rtl="0" algn="r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b="1"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@POST("user/login")</a:t>
            </a:r>
            <a:endParaRPr b="1"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marR="0" rtl="0" algn="r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Call&lt;ResponseBody&gt; login(@Query("email") String email,</a:t>
            </a:r>
            <a:b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				@Query("password") String password);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pt-PT">
                <a:solidFill>
                  <a:srgbClr val="FFFFFF"/>
                </a:solidFill>
              </a:rPr>
              <a:t>GOOGLE LOGIN - OAuth 2.0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486975" y="2394250"/>
            <a:ext cx="11207400" cy="41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000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Clr>
                <a:schemeClr val="accent1"/>
              </a:buClr>
              <a:buSzPts val="1656"/>
              <a:buFont typeface="Lato"/>
              <a:buChar char="●"/>
            </a:pPr>
            <a:r>
              <a:rPr b="1"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Google Identity Platform</a:t>
            </a:r>
            <a:endParaRPr b="1"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- Ultrapassa a inconveniência de um novo preenchimento de um formulário de registo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- Protocolo standard da industria web - OAuth 2.0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- Segurança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3060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- Facilidade de implementação: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12204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- ficheiro build.gradle dependência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12204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- gerar a chave/fingerprint SHA-1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12204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- developer page - add new client com a fingerprint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151199" lvl="0" marL="122040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- activity_login.xml adicionar o botão</a:t>
            </a:r>
            <a:endParaRPr sz="17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pt-PT">
                <a:solidFill>
                  <a:srgbClr val="FFFFFF"/>
                </a:solidFill>
              </a:rPr>
              <a:t>CONCLUSÃO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521125" y="1855025"/>
            <a:ext cx="110295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Char char="●"/>
            </a:pPr>
            <a:r>
              <a:rPr b="1" lang="pt-PT"/>
              <a:t>Boas práticas </a:t>
            </a:r>
            <a:endParaRPr b="1"/>
          </a:p>
          <a:p>
            <a:pPr indent="151199" lvl="0" marL="306000" rtl="0" algn="l">
              <a:spcBef>
                <a:spcPts val="960"/>
              </a:spcBef>
              <a:spcAft>
                <a:spcPts val="0"/>
              </a:spcAft>
              <a:buNone/>
            </a:pPr>
            <a:r>
              <a:rPr lang="pt-PT"/>
              <a:t>Gestão do ciclo de vida das actividades</a:t>
            </a:r>
            <a:endParaRPr/>
          </a:p>
          <a:p>
            <a:pPr indent="151199" lvl="0" marL="306000" rtl="0" algn="l">
              <a:spcBef>
                <a:spcPts val="960"/>
              </a:spcBef>
              <a:spcAft>
                <a:spcPts val="0"/>
              </a:spcAft>
              <a:buNone/>
            </a:pPr>
            <a:r>
              <a:rPr lang="pt-PT"/>
              <a:t>Tipologias de layout</a:t>
            </a:r>
            <a:endParaRPr/>
          </a:p>
          <a:p>
            <a:pPr indent="151199" lvl="0" marL="306000" rtl="0" algn="l">
              <a:spcBef>
                <a:spcPts val="960"/>
              </a:spcBef>
              <a:spcAft>
                <a:spcPts val="0"/>
              </a:spcAft>
              <a:buNone/>
            </a:pPr>
            <a:r>
              <a:rPr lang="pt-PT"/>
              <a:t>Decisões de arquitetura</a:t>
            </a:r>
            <a:endParaRPr/>
          </a:p>
          <a:p>
            <a:pPr indent="-306000" lvl="0" marL="306000" marR="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1656"/>
              <a:buChar char="●"/>
            </a:pPr>
            <a:r>
              <a:rPr b="1" lang="pt-PT"/>
              <a:t>Android Studio</a:t>
            </a:r>
            <a:endParaRPr b="1"/>
          </a:p>
          <a:p>
            <a:pPr indent="151199" lvl="0" marL="306000" marR="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/>
              <a:t>Diferentes ficheiros</a:t>
            </a:r>
            <a:endParaRPr/>
          </a:p>
          <a:p>
            <a:pPr indent="151199" lvl="0" marL="306000" marR="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/>
              <a:t>Estrutura do projecto</a:t>
            </a:r>
            <a:endParaRPr/>
          </a:p>
          <a:p>
            <a:pPr indent="-306000" lvl="0" marL="306000" marR="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SzPts val="1656"/>
              <a:buChar char="●"/>
            </a:pPr>
            <a:r>
              <a:rPr b="1" lang="pt-PT"/>
              <a:t>Customização</a:t>
            </a:r>
            <a:endParaRPr b="1"/>
          </a:p>
          <a:p>
            <a:pPr indent="0" lvl="0" marL="306000" marR="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/>
              <a:t>	Plataforma aberta com uma grande comunidade</a:t>
            </a:r>
            <a:endParaRPr/>
          </a:p>
          <a:p>
            <a:pPr indent="0" lvl="0" marL="306000" rtl="0" algn="l">
              <a:spcBef>
                <a:spcPts val="960"/>
              </a:spcBef>
              <a:spcAft>
                <a:spcPts val="0"/>
              </a:spcAft>
              <a:buNone/>
            </a:pPr>
            <a:r>
              <a:rPr lang="pt-PT"/>
              <a:t>    Enorme facilidade de personalização</a:t>
            </a:r>
            <a:endParaRPr/>
          </a:p>
          <a:p>
            <a:pPr indent="151199" lvl="0" marL="306000" marR="0" rtl="0" algn="l">
              <a:lnSpc>
                <a:spcPct val="115000"/>
              </a:lnSpc>
              <a:spcBef>
                <a:spcPts val="960"/>
              </a:spcBef>
              <a:spcAft>
                <a:spcPts val="0"/>
              </a:spcAft>
              <a:buNone/>
            </a:pPr>
            <a:r>
              <a:rPr lang="pt-PT"/>
              <a:t>Líder em market share de aplicações móveis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r>
              <a:rPr lang="pt-PT">
                <a:solidFill>
                  <a:srgbClr val="FFFFFF"/>
                </a:solidFill>
              </a:rPr>
              <a:t>Demo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521125" y="1550225"/>
            <a:ext cx="110295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06000" lvl="0" marL="306000" rtl="0" algn="l">
              <a:spcBef>
                <a:spcPts val="960"/>
              </a:spcBef>
              <a:spcAft>
                <a:spcPts val="0"/>
              </a:spcAft>
              <a:buSzPts val="1656"/>
              <a:buChar char="●"/>
            </a:pPr>
            <a:r>
              <a:rPr b="1" lang="pt-PT"/>
              <a:t>Demonstração</a:t>
            </a:r>
            <a:r>
              <a:rPr b="1" lang="pt-PT"/>
              <a:t> da aplicação em emulador:</a:t>
            </a:r>
            <a:endParaRPr b="1"/>
          </a:p>
          <a:p>
            <a:pPr indent="0" lvl="0" marL="306000" rtl="0" algn="l">
              <a:spcBef>
                <a:spcPts val="96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81000" lvl="0" marL="457200" rtl="0" algn="l">
              <a:spcBef>
                <a:spcPts val="960"/>
              </a:spcBef>
              <a:spcAft>
                <a:spcPts val="0"/>
              </a:spcAft>
              <a:buSzPts val="2400"/>
              <a:buChar char="-"/>
            </a:pPr>
            <a:r>
              <a:rPr b="1" lang="pt-PT" sz="2400"/>
              <a:t> Google Pixel 2 - API 24</a:t>
            </a:r>
            <a:endParaRPr b="1" sz="2400"/>
          </a:p>
          <a:p>
            <a:pPr indent="151199" lvl="0" marL="306000" rtl="0" algn="l">
              <a:spcBef>
                <a:spcPts val="9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0300" y="1890005"/>
            <a:ext cx="6787323" cy="4675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